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4"/>
  </p:notesMasterIdLst>
  <p:sldIdLst>
    <p:sldId id="256" r:id="rId2"/>
    <p:sldId id="266" r:id="rId3"/>
    <p:sldId id="276" r:id="rId4"/>
    <p:sldId id="257" r:id="rId5"/>
    <p:sldId id="261" r:id="rId6"/>
    <p:sldId id="262" r:id="rId7"/>
    <p:sldId id="264" r:id="rId8"/>
    <p:sldId id="273" r:id="rId9"/>
    <p:sldId id="272" r:id="rId10"/>
    <p:sldId id="267" r:id="rId11"/>
    <p:sldId id="275" r:id="rId12"/>
    <p:sldId id="277" r:id="rId13"/>
    <p:sldId id="278" r:id="rId14"/>
    <p:sldId id="279" r:id="rId15"/>
    <p:sldId id="281" r:id="rId16"/>
    <p:sldId id="283" r:id="rId17"/>
    <p:sldId id="286" r:id="rId18"/>
    <p:sldId id="287" r:id="rId19"/>
    <p:sldId id="295" r:id="rId20"/>
    <p:sldId id="282" r:id="rId21"/>
    <p:sldId id="284" r:id="rId22"/>
    <p:sldId id="285" r:id="rId23"/>
    <p:sldId id="288" r:id="rId24"/>
    <p:sldId id="289" r:id="rId25"/>
    <p:sldId id="269" r:id="rId26"/>
    <p:sldId id="290" r:id="rId27"/>
    <p:sldId id="291" r:id="rId28"/>
    <p:sldId id="292" r:id="rId29"/>
    <p:sldId id="293" r:id="rId30"/>
    <p:sldId id="294" r:id="rId31"/>
    <p:sldId id="268" r:id="rId32"/>
    <p:sldId id="270" r:id="rId3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93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84ADD24-C0C2-4845-ABB0-C40FCE1D9516}" type="datetimeFigureOut">
              <a:rPr lang="fa-IR" smtClean="0"/>
              <a:t>18/11/1439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C821C7C-3E90-4D2B-85AF-A641816362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701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21C7C-3E90-4D2B-85AF-A641816362FD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281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6C3E4AE3-F3D1-4805-A804-E93927924B3F}" type="datetimeFigureOut">
              <a:rPr lang="fa-IR" smtClean="0"/>
              <a:t>18/11/1439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E4A202-C78B-4A26-BCA5-856EFC0758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523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4AE3-F3D1-4805-A804-E93927924B3F}" type="datetimeFigureOut">
              <a:rPr lang="fa-IR" smtClean="0"/>
              <a:t>18/11/1439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A202-C78B-4A26-BCA5-856EFC0758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674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C3E4AE3-F3D1-4805-A804-E93927924B3F}" type="datetimeFigureOut">
              <a:rPr lang="fa-IR" smtClean="0"/>
              <a:t>18/11/1439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E4A202-C78B-4A26-BCA5-856EFC0758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797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4AE3-F3D1-4805-A804-E93927924B3F}" type="datetimeFigureOut">
              <a:rPr lang="fa-IR" smtClean="0"/>
              <a:t>18/11/1439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A202-C78B-4A26-BCA5-856EFC0758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587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C3E4AE3-F3D1-4805-A804-E93927924B3F}" type="datetimeFigureOut">
              <a:rPr lang="fa-IR" smtClean="0"/>
              <a:t>18/11/1439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E4A202-C78B-4A26-BCA5-856EFC0758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828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C3E4AE3-F3D1-4805-A804-E93927924B3F}" type="datetimeFigureOut">
              <a:rPr lang="fa-IR" smtClean="0"/>
              <a:t>18/11/1439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E4A202-C78B-4A26-BCA5-856EFC0758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703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C3E4AE3-F3D1-4805-A804-E93927924B3F}" type="datetimeFigureOut">
              <a:rPr lang="fa-IR" smtClean="0"/>
              <a:t>18/11/1439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E4A202-C78B-4A26-BCA5-856EFC0758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652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4AE3-F3D1-4805-A804-E93927924B3F}" type="datetimeFigureOut">
              <a:rPr lang="fa-IR" smtClean="0"/>
              <a:t>18/11/1439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A202-C78B-4A26-BCA5-856EFC0758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562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C3E4AE3-F3D1-4805-A804-E93927924B3F}" type="datetimeFigureOut">
              <a:rPr lang="fa-IR" smtClean="0"/>
              <a:t>18/11/1439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E4A202-C78B-4A26-BCA5-856EFC0758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004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4AE3-F3D1-4805-A804-E93927924B3F}" type="datetimeFigureOut">
              <a:rPr lang="fa-IR" smtClean="0"/>
              <a:t>18/11/1439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A202-C78B-4A26-BCA5-856EFC0758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995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C3E4AE3-F3D1-4805-A804-E93927924B3F}" type="datetimeFigureOut">
              <a:rPr lang="fa-IR" smtClean="0"/>
              <a:t>18/11/1439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CBE4A202-C78B-4A26-BCA5-856EFC0758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569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E4AE3-F3D1-4805-A804-E93927924B3F}" type="datetimeFigureOut">
              <a:rPr lang="fa-IR" smtClean="0"/>
              <a:t>18/11/1439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4A202-C78B-4A26-BCA5-856EFC0758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104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1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combinator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/url?sa=i&amp;rct=j&amp;q=&amp;esrc=s&amp;source=images&amp;cd=&amp;cad=rja&amp;uact=8&amp;ved=2ahUKEwi2mof7oc3aAhWO2qQKHf5xCpgQjRx6BAgAEAU&amp;url=http://farmad.me/325/%D9%87%D9%85%D9%81%DA%A9%D8%B1-%DA%AF%D9%BE-%D9%88-%DA%AF%D9%81%D8%AA-%D8%A7%D8%B3%D8%AA%D8%A7%D8%B1%D8%AA-%D8%A2%D9%BE%DB%8C/&amp;psig=AOvVaw3RhcVnTPZQXk4yGObSJ56B&amp;ust=152446530263527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hyperlink" Target="https://www.google.com/url?sa=i&amp;rct=j&amp;q=&amp;esrc=s&amp;source=images&amp;cd=&amp;cad=rja&amp;uact=8&amp;ved=2ahUKEwjZmJ-un83aAhWR-aQKHWOAAXQQjRx6BAgAEAU&amp;url=https://article.tebyan.net/379728/%D8%A7%D8%B3%D8%AA%D8%A7%D8%B1%D8%AA-%D8%A2%D9%BE-%D9%88%DB%8C%DA%A9%D9%86%D8%AF-%DA%86%DB%8C%D8%B3%D8%AA-&amp;psig=AOvVaw1Y_Gmk4_YsHI7HJ_ZCPCK_&amp;ust=152446445567959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hyperlink" Target="https://www.google.com/url?sa=i&amp;rct=j&amp;q=&amp;esrc=s&amp;source=images&amp;cd=&amp;cad=rja&amp;uact=8&amp;ved=2ahUKEwjH--qroc3aAhVSqaQKHbXXCKQQjRx6BAgAEAU&amp;url=http://iscanews.ir/news/766563/%D9%86%D8%AE%D8%B3%D8%AA%DB%8C%D9%86-%D8%B1%D9%88%DB%8C%D8%AF%D8%A7%D8%AF-%DA%A9%D8%A7%D8%B1%D8%A2%D9%81%D8%B1%DB%8C%D9%86%DB%8C-%D8%B3%D9%84%D9%88%D9%84-%D8%A8%D9%86%DB%8C%D8%A7%D8%AF%DB%8C-%D9%88-%D9%BE%D8%B2%D8%B4%DA%A9%DB%8C-%D8%A8%D8%A7%D8%B2%D8%B3%D8%A7%D8%AE%D8%AA%DB%8C-%D8%A8%D8%B1%DA%AF%D8%B2%D8%A7%D8%B1-%D8%B4%D8%AF-...&amp;psig=AOvVaw3ZpGDqo9XmdqchBLGlz1h_&amp;ust=152446513552018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com/url?sa=i&amp;rct=j&amp;q=&amp;esrc=s&amp;source=images&amp;cd=&amp;cad=rja&amp;uact=8&amp;ved=2ahUKEwiJwu3T0cPaAhXGyKQKHSYaAawQjRx6BAgAEAU&amp;url=https://www.zoomit.ir/2017/8/9/190313/tabriz-2nd-meetup/&amp;psig=AOvVaw2VJHAbtmoGSa3eqJISG3CM&amp;ust=15241344321851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com/url?sa=i&amp;rct=j&amp;q=&amp;esrc=s&amp;source=images&amp;cd=&amp;cad=rja&amp;uact=8&amp;ved=2ahUKEwiCjYrpqc3aAhUQmbQKHXUSAYQQjRx6BAgAEAU&amp;url=https://medium.com/techspiration-ideas-making-it-happen/how-to-win-a-hackathon-experiences-from-a-mobile-developer-d26fb3461b5a&amp;psig=AOvVaw0ZbzNMlR1oElBh7p5H43VM&amp;ust=152446738286508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com/url?sa=i&amp;rct=j&amp;q=&amp;esrc=s&amp;source=images&amp;cd=&amp;cad=rja&amp;uact=8&amp;ved=2ahUKEwiWs4DnoM3aAhWpMewKHa2eDooQjRx6BAgAEAU&amp;url=http://www.tedxibabangalore.com/&amp;psig=AOvVaw04uT7Tj9u7bOLOh9YC8-GI&amp;ust=15244646944513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com/url?sa=i&amp;rct=j&amp;q=&amp;esrc=s&amp;source=images&amp;cd=&amp;cad=rja&amp;uact=8&amp;ved=2ahUKEwiQ6oWZps3aAhWJ66QKHT03CpsQjRx6BAgAEAU&amp;url=https://shiptrackapp.com/logistics-seminars/&amp;psig=AOvVaw0RoOXhkVYGHLA32-hjiyQL&amp;ust=152446630304248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0.jpeg"/><Relationship Id="rId7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7812" y="2321960"/>
            <a:ext cx="5041410" cy="2309211"/>
          </a:xfrm>
          <a:prstGeom prst="rect">
            <a:avLst/>
          </a:prstGeom>
          <a:solidFill>
            <a:srgbClr val="293796"/>
          </a:solidFill>
          <a:ln w="6350"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5261500" y="2491680"/>
            <a:ext cx="4614033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endParaRPr lang="fa-IR" sz="1200" dirty="0" smtClean="0">
              <a:solidFill>
                <a:srgbClr val="293796"/>
              </a:solidFill>
              <a:latin typeface="Arial Rounded MT Bold" panose="020F0704030504030204" pitchFamily="34" charset="0"/>
            </a:endParaRPr>
          </a:p>
          <a:p>
            <a:pPr algn="ctr" rtl="1"/>
            <a:r>
              <a:rPr lang="en-US" sz="1600" dirty="0" smtClean="0">
                <a:solidFill>
                  <a:srgbClr val="293796"/>
                </a:solidFill>
                <a:latin typeface="Arial Rounded MT Bold" panose="020F0704030504030204" pitchFamily="34" charset="0"/>
              </a:rPr>
              <a:t>Workshop Subject:</a:t>
            </a:r>
            <a:endParaRPr lang="fa-IR" sz="1600" dirty="0" smtClean="0">
              <a:solidFill>
                <a:srgbClr val="293796"/>
              </a:solidFill>
              <a:latin typeface="Arial Rounded MT Bold" panose="020F0704030504030204" pitchFamily="34" charset="0"/>
            </a:endParaRPr>
          </a:p>
          <a:p>
            <a:pPr algn="ctr" rtl="1"/>
            <a:r>
              <a:rPr lang="en-US" sz="2400" dirty="0" smtClean="0">
                <a:solidFill>
                  <a:srgbClr val="293796"/>
                </a:solidFill>
                <a:latin typeface="Arial Rounded MT Bold" panose="020F0704030504030204" pitchFamily="34" charset="0"/>
              </a:rPr>
              <a:t>Startup Ecosystem Analysis   </a:t>
            </a:r>
            <a:r>
              <a:rPr lang="fa-IR" sz="2400" dirty="0" smtClean="0">
                <a:solidFill>
                  <a:srgbClr val="293796"/>
                </a:solidFill>
                <a:latin typeface="Arial Rounded MT Bold" panose="020F0704030504030204" pitchFamily="34" charset="0"/>
              </a:rPr>
              <a:t>  </a:t>
            </a:r>
          </a:p>
          <a:p>
            <a:pPr algn="ctr" rtl="1"/>
            <a:endParaRPr lang="fa-IR" sz="2400" dirty="0" smtClean="0">
              <a:solidFill>
                <a:srgbClr val="293796"/>
              </a:solidFill>
              <a:latin typeface="Arial Rounded MT Bold" panose="020F0704030504030204" pitchFamily="34" charset="0"/>
            </a:endParaRPr>
          </a:p>
          <a:p>
            <a:pPr algn="ctr" rtl="1"/>
            <a:r>
              <a:rPr lang="en-US" sz="1600" dirty="0" smtClean="0">
                <a:solidFill>
                  <a:srgbClr val="293796"/>
                </a:solidFill>
                <a:latin typeface="Arial Rounded MT Bold" panose="020F0704030504030204" pitchFamily="34" charset="0"/>
              </a:rPr>
              <a:t>By:</a:t>
            </a:r>
            <a:endParaRPr lang="fa-IR" sz="1200" dirty="0">
              <a:solidFill>
                <a:srgbClr val="293796"/>
              </a:solidFill>
              <a:latin typeface="Arial Rounded MT Bold" panose="020F0704030504030204" pitchFamily="34" charset="0"/>
            </a:endParaRPr>
          </a:p>
          <a:p>
            <a:pPr algn="ctr" rtl="1"/>
            <a:r>
              <a:rPr lang="fa-IR" dirty="0" smtClean="0">
                <a:solidFill>
                  <a:srgbClr val="293796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293796"/>
                </a:solidFill>
                <a:latin typeface="Arial Rounded MT Bold" panose="020F0704030504030204" pitchFamily="34" charset="0"/>
              </a:rPr>
              <a:t>Solmaz</a:t>
            </a:r>
            <a:r>
              <a:rPr lang="en-US" dirty="0" smtClean="0">
                <a:solidFill>
                  <a:srgbClr val="293796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293796"/>
                </a:solidFill>
                <a:latin typeface="Arial Rounded MT Bold" panose="020F0704030504030204" pitchFamily="34" charset="0"/>
              </a:rPr>
              <a:t>Gholizad</a:t>
            </a:r>
            <a:endParaRPr lang="fa-IR" dirty="0" smtClean="0">
              <a:solidFill>
                <a:srgbClr val="293796"/>
              </a:solidFill>
              <a:latin typeface="Arial Rounded MT Bold" panose="020F0704030504030204" pitchFamily="34" charset="0"/>
            </a:endParaRPr>
          </a:p>
          <a:p>
            <a:pPr algn="ctr" rtl="1"/>
            <a:endParaRPr lang="fa-IR" sz="1200" dirty="0" smtClean="0">
              <a:solidFill>
                <a:srgbClr val="29379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26" y="2948106"/>
            <a:ext cx="1126786" cy="1980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68" y="2076702"/>
            <a:ext cx="1915346" cy="221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43948" y="2034283"/>
            <a:ext cx="8705191" cy="311307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 </a:t>
            </a:r>
            <a:endParaRPr lang="fa-IR" sz="2400" dirty="0">
              <a:solidFill>
                <a:schemeClr val="accent4"/>
              </a:solidFill>
              <a:cs typeface="B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1086" y="1306286"/>
            <a:ext cx="9043215" cy="461665"/>
          </a:xfrm>
          <a:prstGeom prst="rect">
            <a:avLst/>
          </a:prstGeom>
          <a:solidFill>
            <a:srgbClr val="29379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Eras Demi ITC" panose="020B0805030504020804" pitchFamily="34" charset="0"/>
                <a:ea typeface="Verdana" panose="020B0604030504040204" pitchFamily="34" charset="0"/>
              </a:rPr>
              <a:t>startup ecosystem</a:t>
            </a:r>
            <a:endParaRPr lang="fa-IR" sz="2400" dirty="0">
              <a:solidFill>
                <a:schemeClr val="bg1"/>
              </a:solidFill>
              <a:latin typeface="Eras Demi ITC" panose="020B08050305040208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11" y="2254621"/>
            <a:ext cx="2204663" cy="2204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0184" y="4565530"/>
            <a:ext cx="781895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Incubators                              </a:t>
            </a:r>
            <a:r>
              <a:rPr lang="en-US" sz="16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Accelerators     </a:t>
            </a:r>
            <a:r>
              <a:rPr lang="en-US" sz="1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            Science &amp; Technology parks</a:t>
            </a:r>
            <a:endParaRPr lang="fa-IR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98" y="2229711"/>
            <a:ext cx="2123328" cy="2123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86" y="2148421"/>
            <a:ext cx="2173840" cy="21738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226868" y="5679961"/>
            <a:ext cx="1586280" cy="1061743"/>
            <a:chOff x="5226868" y="5679961"/>
            <a:chExt cx="1586280" cy="10617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9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56" y="647312"/>
            <a:ext cx="10307488" cy="55633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288513" y="6196036"/>
            <a:ext cx="988997" cy="661964"/>
            <a:chOff x="5226868" y="5679961"/>
            <a:chExt cx="1586280" cy="10617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8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7" y="442019"/>
            <a:ext cx="3252229" cy="31349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3522" y="3633533"/>
            <a:ext cx="349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n-US" sz="14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Combinator</a:t>
            </a:r>
            <a:r>
              <a:rPr lang="en-US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 a new model for funding early stage startups</a:t>
            </a:r>
            <a:r>
              <a:rPr lang="en-US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/>
            </a:endParaRPr>
          </a:p>
          <a:p>
            <a:pPr algn="just"/>
            <a:r>
              <a:rPr lang="en-US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www.ycombinator.com</a:t>
            </a:r>
            <a:endParaRPr lang="en-US" sz="16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562" y="442019"/>
            <a:ext cx="6882251" cy="3960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1236" y="4676808"/>
            <a:ext cx="10520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این </a:t>
            </a:r>
            <a:r>
              <a:rPr lang="fa-IR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شتاب‌دهنده که </a:t>
            </a:r>
            <a:r>
              <a:rPr lang="fa-I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در کالیفرنیا </a:t>
            </a:r>
            <a:r>
              <a:rPr lang="fa-IR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واقع شده، کار </a:t>
            </a:r>
            <a:r>
              <a:rPr lang="fa-I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خود را </a:t>
            </a:r>
            <a:r>
              <a:rPr lang="fa-I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از سال 2005</a:t>
            </a:r>
            <a:r>
              <a:rPr lang="fa-I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 آغاز نموده </a:t>
            </a:r>
            <a:r>
              <a:rPr lang="fa-IR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است و از </a:t>
            </a:r>
            <a:r>
              <a:rPr lang="fa-I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آن زمان تابه‌حال </a:t>
            </a:r>
            <a:r>
              <a:rPr lang="fa-I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بیش </a:t>
            </a:r>
            <a:r>
              <a:rPr lang="fa-IR" sz="16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از </a:t>
            </a:r>
            <a:r>
              <a:rPr lang="fa-IR" sz="160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900 </a:t>
            </a:r>
            <a:r>
              <a:rPr lang="fa-I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استارت‌آپ</a:t>
            </a:r>
            <a:r>
              <a:rPr lang="fa-I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 تحت حمایت آن قرارگرفته‌اند و </a:t>
            </a:r>
            <a:r>
              <a:rPr lang="fa-I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1600 سرمایه‌گذار </a:t>
            </a:r>
            <a:r>
              <a:rPr lang="fa-I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از آن پشتیبانی نموده‌اند. سهام شرکت‌های خروجی از این شتاب‌دهنده در حال حاضر </a:t>
            </a:r>
            <a:r>
              <a:rPr lang="fa-I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بیش از 30 میلیارد دلار </a:t>
            </a:r>
            <a:r>
              <a:rPr lang="fa-I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ارزش دارند</a:t>
            </a:r>
            <a:r>
              <a:rPr lang="fa-IR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.</a:t>
            </a:r>
            <a:r>
              <a:rPr lang="fa-I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 </a:t>
            </a:r>
            <a:r>
              <a:rPr lang="fa-IR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این شتابدهنده </a:t>
            </a:r>
            <a:r>
              <a:rPr lang="fa-I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در هر دوره از برنامه‌های شتابدهی خود که به </a:t>
            </a:r>
            <a:r>
              <a:rPr lang="fa-I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مدت 3 ماه </a:t>
            </a:r>
            <a:r>
              <a:rPr lang="fa-I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انجام می‌گیرد، </a:t>
            </a:r>
            <a:r>
              <a:rPr lang="fa-I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به 100 استارت‌آپ</a:t>
            </a:r>
            <a:r>
              <a:rPr lang="fa-I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B Yekan" panose="00000400000000000000" pitchFamily="2" charset="-78"/>
              </a:rPr>
              <a:t>، خدمات آموزشی، مشاوره‌ای و مالی ارائه می‌نماید. </a:t>
            </a:r>
            <a:endParaRPr lang="en-US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B Yekan" panose="000004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15844" y="6019156"/>
            <a:ext cx="1122561" cy="751362"/>
            <a:chOff x="5226868" y="5679961"/>
            <a:chExt cx="1586280" cy="10617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8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3" y="1192551"/>
            <a:ext cx="5490224" cy="523982"/>
          </a:xfrm>
        </p:spPr>
        <p:txBody>
          <a:bodyPr>
            <a:noAutofit/>
          </a:bodyPr>
          <a:lstStyle/>
          <a:p>
            <a:r>
              <a:rPr lang="fa-IR" sz="1600" spc="0" dirty="0" smtClean="0">
                <a:solidFill>
                  <a:schemeClr val="tx2"/>
                </a:solidFill>
                <a:cs typeface="2  Yekan" panose="00000400000000000000" pitchFamily="2" charset="-78"/>
              </a:rPr>
              <a:t>معیارهای ارزیابی استارتاپ توسط سرمایه گذاران</a:t>
            </a:r>
            <a:endParaRPr lang="fa-IR" sz="1600" spc="0" dirty="0">
              <a:solidFill>
                <a:schemeClr val="tx2"/>
              </a:solidFill>
              <a:cs typeface="2 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28" y="2165104"/>
            <a:ext cx="4741743" cy="28450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26868" y="5679961"/>
            <a:ext cx="1586280" cy="1061743"/>
            <a:chOff x="5226868" y="5679961"/>
            <a:chExt cx="1586280" cy="10617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5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13120" y="1345915"/>
            <a:ext cx="216918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 smtClean="0">
                <a:solidFill>
                  <a:srgbClr val="002060"/>
                </a:solidFill>
                <a:cs typeface="B Yekan" panose="00000400000000000000" pitchFamily="2" charset="-78"/>
              </a:rPr>
              <a:t>رویدادهای استارتاپی</a:t>
            </a:r>
            <a:endParaRPr lang="fa-IR" sz="2000" dirty="0">
              <a:solidFill>
                <a:srgbClr val="002060"/>
              </a:solidFill>
              <a:cs typeface="B Yek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82" y="1993186"/>
            <a:ext cx="5661061" cy="363705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26868" y="5679961"/>
            <a:ext cx="1586280" cy="1061743"/>
            <a:chOff x="5226868" y="5679961"/>
            <a:chExt cx="1586280" cy="10617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4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نتیجه تصویری برای رویداد همفکر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58" y="380145"/>
            <a:ext cx="3901861" cy="220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2024010" y="2756011"/>
            <a:ext cx="825014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هدف این رویداد، انتقال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تجربه ها و توسعه ارتباطات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حرفه ای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است. </a:t>
            </a:r>
            <a:endParaRPr lang="fa-IR" sz="1600" dirty="0" smtClean="0">
              <a:solidFill>
                <a:schemeClr val="accent4"/>
              </a:solidFill>
              <a:cs typeface="B Yekan" panose="000004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کارآفرینان،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صاحبان ایده، برنامه نویس ها، طراح ها، سرمایه گذاران، مشاوران و سایر علاقمندان به کسب و کار در همفکر گرد هم آمده و به بررسی ایده ها و فرصت ها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 می پردازند و شبکه های همکاری شکل می گیرد.</a:t>
            </a:r>
            <a:endParaRPr lang="en-US" sz="14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998" y="5721057"/>
            <a:ext cx="1586280" cy="1061743"/>
            <a:chOff x="5226868" y="5679961"/>
            <a:chExt cx="1586280" cy="10617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9658" y="3869557"/>
            <a:ext cx="4030895" cy="26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0537" y="2035741"/>
            <a:ext cx="925701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این رویداد یک </a:t>
            </a:r>
            <a:r>
              <a:rPr lang="fa-IR" sz="1600" dirty="0">
                <a:solidFill>
                  <a:srgbClr val="FF0000"/>
                </a:solidFill>
                <a:cs typeface="B Yekan" panose="00000400000000000000" pitchFamily="2" charset="-78"/>
              </a:rPr>
              <a:t>رویداد </a:t>
            </a:r>
            <a:r>
              <a:rPr lang="fa-IR" sz="1600" dirty="0" smtClean="0">
                <a:solidFill>
                  <a:srgbClr val="FF0000"/>
                </a:solidFill>
                <a:cs typeface="B Yekan" panose="00000400000000000000" pitchFamily="2" charset="-78"/>
              </a:rPr>
              <a:t>آموزشی - </a:t>
            </a:r>
            <a:r>
              <a:rPr lang="fa-IR" sz="1600" dirty="0">
                <a:solidFill>
                  <a:srgbClr val="FF0000"/>
                </a:solidFill>
                <a:cs typeface="B Yekan" panose="00000400000000000000" pitchFamily="2" charset="-78"/>
              </a:rPr>
              <a:t>تجربی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در سراسر دنیا می باشد که در </a:t>
            </a:r>
            <a:r>
              <a:rPr lang="fa-IR" sz="1600" dirty="0">
                <a:solidFill>
                  <a:srgbClr val="FF0000"/>
                </a:solidFill>
                <a:cs typeface="B Yekan" panose="00000400000000000000" pitchFamily="2" charset="-78"/>
              </a:rPr>
              <a:t>سه روز متوالی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برگزار می­گردد. در این برنامه شرکت کنندگان در گروه­های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سنی مختلف و با تخصص های متفاوت شرکت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می­نمایند تا طی مدت زمان 54 ساعت ایده­ها را مطرح کرده، گروه تشکیل دهند و هر گروه ایده­ای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را توسعه دهد و به صورت نمونه اولیه یا مدل کسب و کار </a:t>
            </a:r>
            <a:r>
              <a:rPr lang="en-US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 </a:t>
            </a:r>
            <a:r>
              <a:rPr lang="en-US" sz="14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(BM)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درآورد. </a:t>
            </a:r>
          </a:p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rgbClr val="FF0000"/>
                </a:solidFill>
                <a:cs typeface="B Yekan" panose="00000400000000000000" pitchFamily="2" charset="-78"/>
              </a:rPr>
              <a:t>اهداف رویداد:</a:t>
            </a:r>
          </a:p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تشکیل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استارت آپ­ها</a:t>
            </a:r>
            <a:endParaRPr lang="en-US" sz="1600" dirty="0">
              <a:solidFill>
                <a:schemeClr val="accent4"/>
              </a:solidFill>
              <a:cs typeface="B Yeka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ارائه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آموزش های لازم به استارت آپ­ها</a:t>
            </a:r>
            <a:endParaRPr lang="en-US" sz="1600" dirty="0">
              <a:solidFill>
                <a:schemeClr val="accent4"/>
              </a:solidFill>
              <a:cs typeface="B Yekan" panose="0000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جذب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سرمایه گذار برای استارت آپ­های برتر</a:t>
            </a:r>
          </a:p>
          <a:p>
            <a:pPr algn="just" rtl="1"/>
            <a:endParaRPr lang="fa-IR" dirty="0"/>
          </a:p>
        </p:txBody>
      </p:sp>
      <p:pic>
        <p:nvPicPr>
          <p:cNvPr id="3" name="Picture 2" descr="نتیجه تصویری برای استارتاپ ویکند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76" y="463795"/>
            <a:ext cx="3340735" cy="148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نتیجه تصویری برای استارتاپ ویکند سلول های بنیادی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5" b="3328"/>
          <a:stretch/>
        </p:blipFill>
        <p:spPr bwMode="auto">
          <a:xfrm>
            <a:off x="3599383" y="4685016"/>
            <a:ext cx="4379322" cy="18773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367396" y="5500599"/>
            <a:ext cx="1586280" cy="1061743"/>
            <a:chOff x="5226868" y="5679961"/>
            <a:chExt cx="1586280" cy="10617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0232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3173" y="2660280"/>
            <a:ext cx="9072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در این رویداد استارت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آپها در مدت زمان محدود 3 الی 5 دقیقه ای به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معرفی تیم و دستاوردهای خود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می پردازند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و استارت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آپهای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برتر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طبق نظر حاضرین و داوران رویداد انتخاب می شوند. همچنین سخنرانی هایی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توسط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بنیان گذاران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استارت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آپهای موفق و صاحبنظران این عرصه با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هدف توانمندسازی استارت آپ ها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ارائه می گردد.</a:t>
            </a:r>
          </a:p>
          <a:p>
            <a:pPr algn="just" rtl="1"/>
            <a:endParaRPr lang="fa-IR" dirty="0"/>
          </a:p>
        </p:txBody>
      </p:sp>
      <p:pic>
        <p:nvPicPr>
          <p:cNvPr id="5" name="Picture 4" descr="نتیجه تصویری برای دومین میتاپ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66" y="380751"/>
            <a:ext cx="3299540" cy="210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3304" r="5331" b="14673"/>
          <a:stretch>
            <a:fillRect/>
          </a:stretch>
        </p:blipFill>
        <p:spPr bwMode="auto">
          <a:xfrm>
            <a:off x="3865501" y="3977648"/>
            <a:ext cx="3379470" cy="2454275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7" name="Group 6"/>
          <p:cNvGrpSpPr/>
          <p:nvPr/>
        </p:nvGrpSpPr>
        <p:grpSpPr>
          <a:xfrm>
            <a:off x="367396" y="5500599"/>
            <a:ext cx="1586280" cy="1061743"/>
            <a:chOff x="5226868" y="5679961"/>
            <a:chExt cx="1586280" cy="10617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3491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738" y="3543857"/>
            <a:ext cx="9072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در این رویداد مسائل و مشکلاتی در حوزه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های مختلف طی یک رویداد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نیم روزه ارائه و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فرصتی چند روزه تا چند ماهه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جهت ارائه راهکار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و تهیه حداقل نمونه اولیه </a:t>
            </a:r>
            <a:r>
              <a:rPr lang="en-US" sz="1400" dirty="0" smtClean="0">
                <a:solidFill>
                  <a:schemeClr val="accent4"/>
                </a:solidFill>
                <a:cs typeface="+mj-cs"/>
              </a:rPr>
              <a:t>MVP)</a:t>
            </a:r>
            <a:r>
              <a:rPr lang="fa-IR" sz="1400" dirty="0" smtClean="0">
                <a:solidFill>
                  <a:schemeClr val="accent4"/>
                </a:solidFill>
                <a:cs typeface="+mj-cs"/>
              </a:rPr>
              <a:t>)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در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اختیار شرکت کنندگان قرار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می گیرد.</a:t>
            </a:r>
          </a:p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تیم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برگزاری رویداد منتورها، تجهیزات و زیر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ساختهای لازم را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در طول مدت توسعه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ایده تیم ها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تأمین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می نماید.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در روز برگزاری،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راهکارها و نمونه های اولیه به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رقابت گذاشته شده و جوایزی به برگزیدگان اهدا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می گردد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.</a:t>
            </a:r>
            <a:endParaRPr lang="fa-IR" dirty="0"/>
          </a:p>
        </p:txBody>
      </p:sp>
      <p:pic>
        <p:nvPicPr>
          <p:cNvPr id="4" name="Picture 3" descr="نتیجه تصویری برای ‪hackathon‬‏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53" y="693335"/>
            <a:ext cx="3371850" cy="2449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367396" y="5500599"/>
            <a:ext cx="1586280" cy="1061743"/>
            <a:chOff x="5226868" y="5679961"/>
            <a:chExt cx="1586280" cy="10617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1958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4" y="123446"/>
            <a:ext cx="2979504" cy="6549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93" y="1854563"/>
            <a:ext cx="6174769" cy="30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7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83" y="2278006"/>
            <a:ext cx="3601175" cy="245644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What is a start up?</a:t>
            </a:r>
            <a:endParaRPr lang="fa-IR" sz="36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943" y="1109609"/>
            <a:ext cx="6145667" cy="43234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381" y="5433072"/>
            <a:ext cx="1586280" cy="1061743"/>
            <a:chOff x="5226868" y="5679961"/>
            <a:chExt cx="1586280" cy="10617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114" y="3805284"/>
            <a:ext cx="855837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رویداد بین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المللی </a:t>
            </a:r>
            <a:r>
              <a:rPr lang="en-US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 </a:t>
            </a:r>
            <a:r>
              <a:rPr lang="en-US" sz="1600" dirty="0">
                <a:solidFill>
                  <a:schemeClr val="accent4"/>
                </a:solidFill>
                <a:cs typeface="B Yekan" panose="00000400000000000000" pitchFamily="2" charset="-78"/>
              </a:rPr>
              <a:t>TED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با هدف گسترش ایده های ارزشمند با شعار" </a:t>
            </a:r>
            <a:r>
              <a:rPr lang="fa-IR" sz="1600" dirty="0">
                <a:solidFill>
                  <a:srgbClr val="FF0000"/>
                </a:solidFill>
                <a:cs typeface="B Yekan" panose="00000400000000000000" pitchFamily="2" charset="-78"/>
              </a:rPr>
              <a:t>ایده ها ارزش گسترش دارند."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از 23 فوریه 1984 راه اندازی شده است. </a:t>
            </a:r>
            <a:r>
              <a:rPr lang="en-US" sz="1600" dirty="0" err="1" smtClean="0">
                <a:solidFill>
                  <a:schemeClr val="accent4"/>
                </a:solidFill>
                <a:cs typeface="B Yekan" panose="00000400000000000000" pitchFamily="2" charset="-78"/>
              </a:rPr>
              <a:t>TEDx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 ها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رویدادهای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بومی</a:t>
            </a:r>
            <a:r>
              <a:rPr lang="en-US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 TED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و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شامل سخنرانی­های زنده و پخش ویدئوهای مربوط به رویدادهای </a:t>
            </a:r>
            <a:r>
              <a:rPr lang="en-US" sz="1600" dirty="0">
                <a:solidFill>
                  <a:schemeClr val="accent4"/>
                </a:solidFill>
                <a:cs typeface="B Yekan" panose="00000400000000000000" pitchFamily="2" charset="-78"/>
              </a:rPr>
              <a:t>TED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 هستند.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موضوعات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سخنرانی می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تواند </a:t>
            </a:r>
            <a:r>
              <a:rPr lang="fa-IR" sz="1600" dirty="0">
                <a:solidFill>
                  <a:schemeClr val="accent4"/>
                </a:solidFill>
                <a:cs typeface="B Yekan" panose="00000400000000000000" pitchFamily="2" charset="-78"/>
              </a:rPr>
              <a:t>مرتبط با فناوری، هنر، فلسفه و ... 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باشد.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fa-IR" dirty="0"/>
          </a:p>
        </p:txBody>
      </p:sp>
      <p:pic>
        <p:nvPicPr>
          <p:cNvPr id="3" name="Picture 2" descr="نتیجه تصویری برای ‪tedx‬‏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21" y="775646"/>
            <a:ext cx="3566160" cy="2676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367396" y="5500599"/>
            <a:ext cx="1586280" cy="1061743"/>
            <a:chOff x="5226868" y="5679961"/>
            <a:chExt cx="1586280" cy="10617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476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1491" y="901737"/>
            <a:ext cx="311174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Briefing</a:t>
            </a:r>
            <a:r>
              <a:rPr lang="fa-IR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  </a:t>
            </a:r>
            <a:endParaRPr lang="fa-IR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B Yekan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(</a:t>
            </a:r>
            <a:r>
              <a:rPr lang="fa-IR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نشست توجیهی با سرمایه گذاران)</a:t>
            </a:r>
            <a:endParaRPr lang="fa-IR" dirty="0">
              <a:solidFill>
                <a:schemeClr val="tx2"/>
              </a:solidFill>
              <a:cs typeface="B Yeka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3792" y="1969996"/>
            <a:ext cx="8887145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در این رویداد، سرمایه گذاران در یک فضای </a:t>
            </a:r>
            <a:r>
              <a:rPr lang="fa-IR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صمیمی </a:t>
            </a:r>
            <a:r>
              <a:rPr lang="fa-IR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با اکوسیستم استارت آپی آشنا شده و تلاش می شود در یک جلسه هم اندیشی از </a:t>
            </a:r>
            <a:r>
              <a:rPr lang="fa-IR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خود سرمایه </a:t>
            </a:r>
            <a:r>
              <a:rPr lang="fa-IR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گذاران برای </a:t>
            </a:r>
            <a:r>
              <a:rPr lang="fa-IR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برنامه ریزی بخش جذب سرمایه گذاری استارت </a:t>
            </a:r>
            <a:r>
              <a:rPr lang="fa-IR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آپ ها </a:t>
            </a:r>
            <a:r>
              <a:rPr lang="fa-IR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یاری گرفته </a:t>
            </a:r>
            <a:r>
              <a:rPr lang="fa-IR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شود.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fa-IR" dirty="0"/>
          </a:p>
        </p:txBody>
      </p:sp>
      <p:grpSp>
        <p:nvGrpSpPr>
          <p:cNvPr id="6" name="Group 5"/>
          <p:cNvGrpSpPr/>
          <p:nvPr/>
        </p:nvGrpSpPr>
        <p:grpSpPr>
          <a:xfrm>
            <a:off x="367396" y="5500599"/>
            <a:ext cx="1586280" cy="1061743"/>
            <a:chOff x="5226868" y="5679961"/>
            <a:chExt cx="1586280" cy="10617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721576" y="3203685"/>
            <a:ext cx="3919413" cy="3081471"/>
            <a:chOff x="3721576" y="3203685"/>
            <a:chExt cx="3919413" cy="30814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1576" y="3203686"/>
              <a:ext cx="3919413" cy="308147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179739" y="3203685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a-I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5496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0224" y="4320320"/>
            <a:ext cx="5106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 Business Road Show</a:t>
            </a:r>
            <a:r>
              <a:rPr lang="fa-IR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سلسله </a:t>
            </a:r>
            <a:r>
              <a:rPr lang="fa-IR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رویدادهای بازاریابی و توسعه بازار </a:t>
            </a:r>
            <a:r>
              <a:rPr lang="fa-IR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شامل جلسات و کنفرانس ها در </a:t>
            </a:r>
            <a:r>
              <a:rPr lang="fa-IR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مناطق جغرافیایی و شهرهای مختلف </a:t>
            </a:r>
            <a:r>
              <a:rPr lang="fa-IR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متناسب با بازار هدف استارتاپ هاست.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 هدف: ارائه طرح ها، هم اندیشی با سرمایه گذاران </a:t>
            </a:r>
            <a:r>
              <a:rPr lang="fa-IR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و جذب سرمایه</a:t>
            </a:r>
            <a:endParaRPr lang="fa-IR" sz="1600" dirty="0">
              <a:solidFill>
                <a:srgbClr val="FF0000"/>
              </a:solidFill>
              <a:cs typeface="B Yekan" panose="00000400000000000000" pitchFamily="2" charset="-78"/>
            </a:endParaRPr>
          </a:p>
        </p:txBody>
      </p:sp>
      <p:pic>
        <p:nvPicPr>
          <p:cNvPr id="3" name="Picture 2" descr="تصویر مرتبط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84" y="1556313"/>
            <a:ext cx="4582274" cy="354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3"/>
          <a:stretch/>
        </p:blipFill>
        <p:spPr>
          <a:xfrm>
            <a:off x="6080224" y="569649"/>
            <a:ext cx="5005593" cy="354572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7396" y="5500599"/>
            <a:ext cx="1586280" cy="1061743"/>
            <a:chOff x="5226868" y="5679961"/>
            <a:chExt cx="1586280" cy="10617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908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RTAN97\events\گپ 1\G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6675">
            <a:off x="779432" y="778035"/>
            <a:ext cx="3405604" cy="352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:\ARTAN97\events\گپ2\G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0515">
            <a:off x="2993372" y="3995865"/>
            <a:ext cx="2295446" cy="232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ARTAN97\events\گپ ۳\gap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2126">
            <a:off x="4658833" y="2286344"/>
            <a:ext cx="2304402" cy="231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ARTAN97\events\گپ 4\G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1457">
            <a:off x="6386410" y="615999"/>
            <a:ext cx="2263649" cy="230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0309">
            <a:off x="7666783" y="2433567"/>
            <a:ext cx="3587983" cy="358798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7396" y="5500599"/>
            <a:ext cx="1586280" cy="1061743"/>
            <a:chOff x="5226868" y="5679961"/>
            <a:chExt cx="1586280" cy="10617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631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ARTAN97\events\کافنوآوری 1\C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8577">
            <a:off x="1382933" y="661360"/>
            <a:ext cx="2701770" cy="277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:\ARTAN97\events\کافنوآوری 2\C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4198">
            <a:off x="5558781" y="615668"/>
            <a:ext cx="2802001" cy="275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:\ARTAN97\events\کافنوآوری 3\C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1328">
            <a:off x="7984492" y="2865517"/>
            <a:ext cx="2910245" cy="283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ARTAN97\events\کافنوآوری4\photo593367830980209329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4265">
            <a:off x="3415386" y="3143443"/>
            <a:ext cx="2832310" cy="28323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367396" y="5500599"/>
            <a:ext cx="1586280" cy="1061743"/>
            <a:chOff x="5226868" y="5679961"/>
            <a:chExt cx="1586280" cy="10617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360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10417" y="636998"/>
            <a:ext cx="4181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solidFill>
                  <a:srgbClr val="FF0066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B Yekan" panose="00000400000000000000" pitchFamily="2" charset="-78"/>
              </a:rPr>
              <a:t>اکوسیستم استارتاپی ایران!</a:t>
            </a:r>
            <a:endParaRPr lang="fa-IR" sz="2400" dirty="0">
              <a:solidFill>
                <a:srgbClr val="FF0066"/>
              </a:solidFill>
              <a:latin typeface="Arial Rounded MT Bold" panose="020F0704030504030204" pitchFamily="34" charset="0"/>
              <a:ea typeface="Verdana" panose="020B0604030504040204" pitchFamily="34" charset="0"/>
              <a:cs typeface="B Yeka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7396" y="5500599"/>
            <a:ext cx="1586280" cy="1061743"/>
            <a:chOff x="5226868" y="5679961"/>
            <a:chExt cx="1586280" cy="10617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423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10" y="925453"/>
            <a:ext cx="9512312" cy="475615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35996" y="5913994"/>
            <a:ext cx="7101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solidFill>
                  <a:srgbClr val="7030A0"/>
                </a:solidFill>
                <a:cs typeface="B Yekan" panose="00000400000000000000" pitchFamily="2" charset="-78"/>
              </a:rPr>
              <a:t>این پیمایش زیر نظر مرکز توانمندسازی و تسهیل‌گری کسب‌وکارهای نوپای فاوا  انجام یافته است. (95-96)</a:t>
            </a:r>
            <a:endParaRPr lang="fa-IR" sz="1400" dirty="0">
              <a:solidFill>
                <a:srgbClr val="7030A0"/>
              </a:solidFill>
              <a:cs typeface="B Yekan" panose="00000400000000000000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67396" y="5681609"/>
            <a:ext cx="1276469" cy="880733"/>
            <a:chOff x="5226868" y="5679961"/>
            <a:chExt cx="1586280" cy="106174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6183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25" y="558978"/>
            <a:ext cx="7620000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4707" y="6155231"/>
            <a:ext cx="7101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solidFill>
                  <a:srgbClr val="7030A0"/>
                </a:solidFill>
                <a:cs typeface="B Yekan" panose="00000400000000000000" pitchFamily="2" charset="-78"/>
              </a:rPr>
              <a:t>این پیمایش زیر نظر مرکز توانمندسازی و تسهیل‌گری کسب‌وکارهای نوپای فاوا  انجام یافته است. (95-96)</a:t>
            </a:r>
            <a:endParaRPr lang="fa-IR" sz="1400" dirty="0">
              <a:solidFill>
                <a:srgbClr val="7030A0"/>
              </a:solidFill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8787" y="4212928"/>
            <a:ext cx="97090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 smtClean="0">
                <a:solidFill>
                  <a:srgbClr val="FF0000"/>
                </a:solidFill>
                <a:cs typeface="B Yekan" panose="00000400000000000000" pitchFamily="2" charset="-78"/>
              </a:rPr>
              <a:t>حدود </a:t>
            </a:r>
            <a:r>
              <a:rPr lang="fa-IR" sz="1600" dirty="0">
                <a:solidFill>
                  <a:srgbClr val="FF0000"/>
                </a:solidFill>
                <a:cs typeface="B Yekan" panose="00000400000000000000" pitchFamily="2" charset="-78"/>
              </a:rPr>
              <a:t>۶۰ درصد </a:t>
            </a:r>
            <a:r>
              <a:rPr lang="fa-IR" sz="1600" dirty="0">
                <a:solidFill>
                  <a:srgbClr val="002060"/>
                </a:solidFill>
                <a:cs typeface="B Yekan" panose="00000400000000000000" pitchFamily="2" charset="-78"/>
              </a:rPr>
              <a:t>از استارت‌آپ‌های </a:t>
            </a:r>
            <a:r>
              <a:rPr lang="en-US" sz="1600" dirty="0">
                <a:solidFill>
                  <a:srgbClr val="002060"/>
                </a:solidFill>
                <a:cs typeface="B Yekan" panose="00000400000000000000" pitchFamily="2" charset="-78"/>
              </a:rPr>
              <a:t>ICT </a:t>
            </a:r>
            <a:r>
              <a:rPr lang="fa-IR" sz="1600" dirty="0">
                <a:solidFill>
                  <a:srgbClr val="002060"/>
                </a:solidFill>
                <a:cs typeface="B Yekan" panose="00000400000000000000" pitchFamily="2" charset="-78"/>
              </a:rPr>
              <a:t>فعال در کشور عمر کمتر از یک سال </a:t>
            </a:r>
            <a:r>
              <a:rPr lang="fa-IR" sz="1600" dirty="0" smtClean="0">
                <a:solidFill>
                  <a:srgbClr val="002060"/>
                </a:solidFill>
                <a:cs typeface="B Yekan" panose="00000400000000000000" pitchFamily="2" charset="-78"/>
              </a:rPr>
              <a:t>داشته‌اند</a:t>
            </a:r>
            <a:endParaRPr lang="fa-IR" sz="1600" dirty="0">
              <a:solidFill>
                <a:srgbClr val="002060"/>
              </a:solidFill>
              <a:cs typeface="B Yeka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solidFill>
                  <a:srgbClr val="002060"/>
                </a:solidFill>
                <a:cs typeface="B Yekan" panose="00000400000000000000" pitchFamily="2" charset="-78"/>
              </a:rPr>
              <a:t>در </a:t>
            </a:r>
            <a:r>
              <a:rPr lang="fa-IR" sz="1600" dirty="0">
                <a:solidFill>
                  <a:srgbClr val="002060"/>
                </a:solidFill>
                <a:cs typeface="B Yekan" panose="00000400000000000000" pitchFamily="2" charset="-78"/>
              </a:rPr>
              <a:t>مقایسه با متوسط عمر استارت‌آپ‌ها در کشورهای اروپایی می‌توان نتیجه گرفت زیست‌بوم استارت‌آپی ایران </a:t>
            </a:r>
            <a:r>
              <a:rPr lang="fa-IR" sz="1600" dirty="0">
                <a:solidFill>
                  <a:srgbClr val="7030A0"/>
                </a:solidFill>
                <a:cs typeface="B Yekan" panose="00000400000000000000" pitchFamily="2" charset="-78"/>
              </a:rPr>
              <a:t>بسیار جوان </a:t>
            </a:r>
            <a:r>
              <a:rPr lang="fa-IR" sz="1600" dirty="0">
                <a:solidFill>
                  <a:srgbClr val="002060"/>
                </a:solidFill>
                <a:cs typeface="B Yekan" panose="00000400000000000000" pitchFamily="2" charset="-78"/>
              </a:rPr>
              <a:t>است، </a:t>
            </a:r>
            <a:r>
              <a:rPr lang="fa-IR" sz="1600" dirty="0" smtClean="0">
                <a:solidFill>
                  <a:srgbClr val="002060"/>
                </a:solidFill>
                <a:cs typeface="B Yekan" panose="00000400000000000000" pitchFamily="2" charset="-78"/>
              </a:rPr>
              <a:t>براساس </a:t>
            </a:r>
            <a:r>
              <a:rPr lang="fa-IR" sz="1600" dirty="0">
                <a:solidFill>
                  <a:srgbClr val="002060"/>
                </a:solidFill>
                <a:cs typeface="B Yekan" panose="00000400000000000000" pitchFamily="2" charset="-78"/>
              </a:rPr>
              <a:t>گزارش سازمان نظارت بر استارت‌آپ‌های </a:t>
            </a:r>
            <a:r>
              <a:rPr lang="fa-IR" sz="1600" dirty="0" smtClean="0">
                <a:solidFill>
                  <a:srgbClr val="002060"/>
                </a:solidFill>
                <a:cs typeface="B Yekan" panose="00000400000000000000" pitchFamily="2" charset="-78"/>
              </a:rPr>
              <a:t>اروپایی</a:t>
            </a:r>
            <a:r>
              <a:rPr lang="en-US" sz="1600" dirty="0" smtClean="0">
                <a:solidFill>
                  <a:srgbClr val="002060"/>
                </a:solidFill>
                <a:cs typeface="B Yekan" panose="00000400000000000000" pitchFamily="2" charset="-78"/>
              </a:rPr>
              <a:t> (ESM) </a:t>
            </a:r>
            <a:r>
              <a:rPr lang="fa-IR" sz="1600" dirty="0" smtClean="0">
                <a:solidFill>
                  <a:srgbClr val="FF0000"/>
                </a:solidFill>
                <a:cs typeface="B Yekan" panose="00000400000000000000" pitchFamily="2" charset="-78"/>
              </a:rPr>
              <a:t>حدود </a:t>
            </a:r>
            <a:r>
              <a:rPr lang="fa-IR" sz="1600" dirty="0">
                <a:solidFill>
                  <a:srgbClr val="FF0000"/>
                </a:solidFill>
                <a:cs typeface="B Yekan" panose="00000400000000000000" pitchFamily="2" charset="-78"/>
              </a:rPr>
              <a:t>۱۶ درصد </a:t>
            </a:r>
            <a:r>
              <a:rPr lang="fa-IR" sz="1600" dirty="0">
                <a:solidFill>
                  <a:srgbClr val="002060"/>
                </a:solidFill>
                <a:cs typeface="B Yekan" panose="00000400000000000000" pitchFamily="2" charset="-78"/>
              </a:rPr>
              <a:t>استارت‌آپ‌های اروپایی کمتر از یک سال عمر داشته و حدود </a:t>
            </a:r>
            <a:r>
              <a:rPr lang="fa-IR" sz="1600" dirty="0">
                <a:solidFill>
                  <a:srgbClr val="FF0000"/>
                </a:solidFill>
                <a:cs typeface="B Yekan" panose="00000400000000000000" pitchFamily="2" charset="-78"/>
              </a:rPr>
              <a:t>۸۴ درصد </a:t>
            </a:r>
            <a:r>
              <a:rPr lang="fa-IR" sz="1600" dirty="0">
                <a:solidFill>
                  <a:srgbClr val="002060"/>
                </a:solidFill>
                <a:cs typeface="B Yekan" panose="00000400000000000000" pitchFamily="2" charset="-78"/>
              </a:rPr>
              <a:t>استارت‌آپ‌ها بیشتر از یک سال عمر داشته‌اند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7396" y="5681609"/>
            <a:ext cx="1276469" cy="880733"/>
            <a:chOff x="5226868" y="5679961"/>
            <a:chExt cx="1586280" cy="10617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952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5" r="20884"/>
          <a:stretch/>
        </p:blipFill>
        <p:spPr>
          <a:xfrm>
            <a:off x="861745" y="1761376"/>
            <a:ext cx="4520629" cy="2857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8819" y="6067883"/>
            <a:ext cx="7101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solidFill>
                  <a:srgbClr val="7030A0"/>
                </a:solidFill>
                <a:cs typeface="B Yekan" panose="00000400000000000000" pitchFamily="2" charset="-78"/>
              </a:rPr>
              <a:t>این پیمایش زیر نظر مرکز توانمندسازی و تسهیل‌گری کسب‌وکارهای نوپای فاوا  انجام یافته است. (95-96)</a:t>
            </a:r>
            <a:endParaRPr lang="fa-IR" sz="1400" dirty="0">
              <a:solidFill>
                <a:srgbClr val="7030A0"/>
              </a:solidFill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r="16799"/>
          <a:stretch/>
        </p:blipFill>
        <p:spPr>
          <a:xfrm>
            <a:off x="5833581" y="709294"/>
            <a:ext cx="5181600" cy="44061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7396" y="5681609"/>
            <a:ext cx="1276469" cy="880733"/>
            <a:chOff x="5226868" y="5679961"/>
            <a:chExt cx="1586280" cy="10617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7539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962150"/>
            <a:ext cx="8161865" cy="30606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7396" y="5681609"/>
            <a:ext cx="1276469" cy="880733"/>
            <a:chOff x="5226868" y="5679961"/>
            <a:chExt cx="1586280" cy="10617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618819" y="6067883"/>
            <a:ext cx="7101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solidFill>
                  <a:srgbClr val="7030A0"/>
                </a:solidFill>
                <a:cs typeface="B Yekan" panose="00000400000000000000" pitchFamily="2" charset="-78"/>
              </a:rPr>
              <a:t>این پیمایش زیر نظر مرکز توانمندسازی و تسهیل‌گری کسب‌وکارهای نوپای فاوا  انجام یافته است. (95-96)</a:t>
            </a:r>
            <a:endParaRPr lang="fa-IR" sz="1400" dirty="0">
              <a:solidFill>
                <a:srgbClr val="7030A0"/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615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83" y="2278006"/>
            <a:ext cx="3601175" cy="2456442"/>
          </a:xfrm>
        </p:spPr>
        <p:txBody>
          <a:bodyPr>
            <a:normAutofit/>
          </a:bodyPr>
          <a:lstStyle/>
          <a:p>
            <a:endParaRPr lang="fa-IR" sz="36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041" y="2373330"/>
            <a:ext cx="3529257" cy="2411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3735" y="1766043"/>
            <a:ext cx="15103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chemeClr val="tx2"/>
                </a:solidFill>
                <a:cs typeface="2  Arshia" panose="00000400000000000000" pitchFamily="2" charset="-78"/>
              </a:rPr>
              <a:t>تعریف استارتاپ</a:t>
            </a:r>
            <a:endParaRPr lang="fa-IR" sz="2400" dirty="0">
              <a:solidFill>
                <a:schemeClr val="tx2"/>
              </a:solidFill>
              <a:cs typeface="2  Arshia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9546" y="597738"/>
            <a:ext cx="6185043" cy="58169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dirty="0" smtClean="0">
                <a:solidFill>
                  <a:schemeClr val="tx2"/>
                </a:solidFill>
                <a:cs typeface="B Yekan" panose="00000400000000000000" pitchFamily="2" charset="-78"/>
              </a:rPr>
              <a:t>تعریف مرکز کسب و کارهای کوچک آمریکا </a:t>
            </a:r>
            <a:r>
              <a:rPr lang="fa-IR" sz="1600" dirty="0" smtClean="0">
                <a:solidFill>
                  <a:schemeClr val="tx2"/>
                </a:solidFill>
                <a:cs typeface="B Yekan" panose="00000400000000000000" pitchFamily="2" charset="-78"/>
              </a:rPr>
              <a:t>(</a:t>
            </a:r>
            <a:r>
              <a:rPr lang="en-US" sz="1600" dirty="0" smtClean="0">
                <a:solidFill>
                  <a:schemeClr val="tx2"/>
                </a:solidFill>
                <a:cs typeface="B Yekan" panose="00000400000000000000" pitchFamily="2" charset="-78"/>
              </a:rPr>
              <a:t>USSBA</a:t>
            </a:r>
            <a:r>
              <a:rPr lang="fa-IR" sz="1600" dirty="0" smtClean="0">
                <a:solidFill>
                  <a:schemeClr val="tx2"/>
                </a:solidFill>
                <a:cs typeface="B Yekan" panose="00000400000000000000" pitchFamily="2" charset="-78"/>
              </a:rPr>
              <a:t>)</a:t>
            </a:r>
            <a:r>
              <a:rPr lang="en-US" dirty="0" smtClean="0">
                <a:solidFill>
                  <a:schemeClr val="tx2"/>
                </a:solidFill>
                <a:cs typeface="B Yekan" panose="00000400000000000000" pitchFamily="2" charset="-78"/>
              </a:rPr>
              <a:t>: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solidFill>
                  <a:srgbClr val="0070C0"/>
                </a:solidFill>
                <a:cs typeface="B Yekan" panose="00000400000000000000" pitchFamily="2" charset="-78"/>
              </a:rPr>
              <a:t>استارت </a:t>
            </a:r>
            <a:r>
              <a:rPr lang="fa-IR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آپ، کسب و کاری است که عمدتاً حول محور تکنولوژی شکل گرفته و </a:t>
            </a:r>
            <a:r>
              <a:rPr lang="fa-IR" sz="1600" dirty="0" smtClean="0">
                <a:solidFill>
                  <a:srgbClr val="7030A0"/>
                </a:solidFill>
                <a:cs typeface="B Yekan" panose="00000400000000000000" pitchFamily="2" charset="-78"/>
              </a:rPr>
              <a:t>پتانسیل رشد بالایی </a:t>
            </a:r>
            <a:r>
              <a:rPr lang="fa-IR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دارد.</a:t>
            </a:r>
          </a:p>
          <a:p>
            <a:pPr algn="just" rtl="1"/>
            <a:endParaRPr lang="fa-IR" sz="1600" dirty="0">
              <a:solidFill>
                <a:srgbClr val="0070C0"/>
              </a:solidFill>
              <a:cs typeface="B Yekan" panose="00000400000000000000" pitchFamily="2" charset="-78"/>
            </a:endParaRPr>
          </a:p>
          <a:p>
            <a:pPr algn="just" rtl="1"/>
            <a:r>
              <a:rPr lang="fa-IR" sz="1600" dirty="0">
                <a:solidFill>
                  <a:schemeClr val="tx2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تعریف استارت </a:t>
            </a:r>
            <a:r>
              <a:rPr lang="fa-IR" sz="1600" dirty="0" smtClean="0">
                <a:solidFill>
                  <a:schemeClr val="tx2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آپ </a:t>
            </a:r>
            <a:r>
              <a:rPr lang="fa-IR" sz="1600" dirty="0">
                <a:solidFill>
                  <a:schemeClr val="tx2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به عنوان یک واژه انگلیسی در دیکشنری </a:t>
            </a:r>
            <a:r>
              <a:rPr lang="fa-IR" sz="1600" dirty="0" smtClean="0">
                <a:solidFill>
                  <a:schemeClr val="tx2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وبستر: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استارت </a:t>
            </a:r>
            <a:r>
              <a:rPr lang="fa-IR" sz="1600" dirty="0">
                <a:solidFill>
                  <a:srgbClr val="0070C0"/>
                </a:solidFill>
                <a:cs typeface="B Yekan" panose="00000400000000000000" pitchFamily="2" charset="-78"/>
              </a:rPr>
              <a:t>آپ یک کسب و کار جدید </a:t>
            </a:r>
            <a:r>
              <a:rPr lang="fa-IR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است (</a:t>
            </a:r>
            <a:r>
              <a:rPr lang="en-US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(A </a:t>
            </a:r>
            <a:r>
              <a:rPr lang="en-US" sz="1600" dirty="0">
                <a:solidFill>
                  <a:srgbClr val="0070C0"/>
                </a:solidFill>
                <a:cs typeface="B Yekan" panose="00000400000000000000" pitchFamily="2" charset="-78"/>
              </a:rPr>
              <a:t>New </a:t>
            </a:r>
            <a:r>
              <a:rPr lang="en-US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Business</a:t>
            </a:r>
            <a:endParaRPr lang="fa-IR" sz="1600" dirty="0" smtClean="0">
              <a:solidFill>
                <a:srgbClr val="0070C0"/>
              </a:solidFill>
              <a:cs typeface="B Yekan" panose="00000400000000000000" pitchFamily="2" charset="-78"/>
            </a:endParaRPr>
          </a:p>
          <a:p>
            <a:pPr algn="just" rtl="1"/>
            <a:endParaRPr lang="fa-IR" sz="1600" dirty="0" smtClean="0">
              <a:solidFill>
                <a:srgbClr val="0070C0"/>
              </a:solidFill>
              <a:cs typeface="B Yekan" panose="00000400000000000000" pitchFamily="2" charset="-78"/>
            </a:endParaRPr>
          </a:p>
          <a:p>
            <a:pPr algn="just" rtl="1" fontAlgn="t"/>
            <a:r>
              <a:rPr lang="fa-IR" sz="1600" dirty="0">
                <a:solidFill>
                  <a:schemeClr val="tx2"/>
                </a:solidFill>
                <a:cs typeface="B Yekan" panose="00000400000000000000" pitchFamily="2" charset="-78"/>
              </a:rPr>
              <a:t>تعریف </a:t>
            </a:r>
            <a:r>
              <a:rPr lang="fa-IR" sz="1600" dirty="0" smtClean="0">
                <a:solidFill>
                  <a:schemeClr val="tx2"/>
                </a:solidFill>
                <a:cs typeface="B Yekan" panose="00000400000000000000" pitchFamily="2" charset="-78"/>
              </a:rPr>
              <a:t>اریک ریس:</a:t>
            </a:r>
          </a:p>
          <a:p>
            <a:pPr algn="just" rtl="1" fontAlgn="t">
              <a:lnSpc>
                <a:spcPct val="150000"/>
              </a:lnSpc>
            </a:pPr>
            <a:r>
              <a:rPr lang="fa-IR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استارت </a:t>
            </a:r>
            <a:r>
              <a:rPr lang="fa-IR" sz="1600" dirty="0">
                <a:solidFill>
                  <a:srgbClr val="0070C0"/>
                </a:solidFill>
                <a:cs typeface="B Yekan" panose="00000400000000000000" pitchFamily="2" charset="-78"/>
              </a:rPr>
              <a:t>آپ یک نهاد انسانی است که برای ارائه یک محصول یا خدمت جدید در شرایطی که </a:t>
            </a:r>
            <a:r>
              <a:rPr lang="fa-IR" sz="1600" dirty="0">
                <a:solidFill>
                  <a:srgbClr val="7030A0"/>
                </a:solidFill>
                <a:cs typeface="B Yekan" panose="00000400000000000000" pitchFamily="2" charset="-78"/>
              </a:rPr>
              <a:t>ابهام بالایی </a:t>
            </a:r>
            <a:r>
              <a:rPr lang="fa-IR" sz="1600" dirty="0">
                <a:solidFill>
                  <a:srgbClr val="0070C0"/>
                </a:solidFill>
                <a:cs typeface="B Yekan" panose="00000400000000000000" pitchFamily="2" charset="-78"/>
              </a:rPr>
              <a:t>وجود دارد به وجود آمده است</a:t>
            </a:r>
            <a:r>
              <a:rPr lang="fa-IR" sz="1600" dirty="0">
                <a:solidFill>
                  <a:srgbClr val="0070C0"/>
                </a:solidFill>
              </a:rPr>
              <a:t>.</a:t>
            </a:r>
          </a:p>
          <a:p>
            <a:pPr algn="just" rtl="1"/>
            <a:endParaRPr lang="fa-IR" sz="1600" dirty="0" smtClean="0">
              <a:solidFill>
                <a:srgbClr val="0070C0"/>
              </a:solidFill>
              <a:cs typeface="B Yekan" panose="00000400000000000000" pitchFamily="2" charset="-78"/>
            </a:endParaRPr>
          </a:p>
          <a:p>
            <a:pPr algn="just" rtl="1"/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تعریف استیو بلنک: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solidFill>
                  <a:srgbClr val="0070C0"/>
                </a:solidFill>
                <a:cs typeface="B Yekan" panose="00000400000000000000" pitchFamily="2" charset="-78"/>
              </a:rPr>
              <a:t>استارت </a:t>
            </a:r>
            <a:r>
              <a:rPr lang="fa-IR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آپ، سازمانی در </a:t>
            </a:r>
            <a:r>
              <a:rPr lang="fa-IR" sz="1600" dirty="0">
                <a:solidFill>
                  <a:srgbClr val="0070C0"/>
                </a:solidFill>
                <a:cs typeface="B Yekan" panose="00000400000000000000" pitchFamily="2" charset="-78"/>
              </a:rPr>
              <a:t>جستجوی یک </a:t>
            </a:r>
            <a:r>
              <a:rPr lang="fa-IR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مدل کسب و کار تکرار پذیر و مقیاس پذیر است.</a:t>
            </a:r>
          </a:p>
          <a:p>
            <a:pPr algn="just" rtl="1">
              <a:lnSpc>
                <a:spcPct val="150000"/>
              </a:lnSpc>
            </a:pPr>
            <a:endParaRPr lang="fa-IR" sz="1600" dirty="0" smtClean="0">
              <a:solidFill>
                <a:schemeClr val="tx2"/>
              </a:solidFill>
              <a:cs typeface="B Yeka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استارت آپ، </a:t>
            </a:r>
            <a:r>
              <a:rPr lang="fa-IR" sz="1600" dirty="0" smtClean="0">
                <a:solidFill>
                  <a:srgbClr val="FF0000"/>
                </a:solidFill>
                <a:cs typeface="B Yekan" panose="00000400000000000000" pitchFamily="2" charset="-78"/>
              </a:rPr>
              <a:t>سازمانی موقت </a:t>
            </a:r>
            <a:r>
              <a:rPr lang="fa-IR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است که با هدف </a:t>
            </a:r>
            <a:r>
              <a:rPr lang="fa-IR" sz="1600" dirty="0" smtClean="0">
                <a:solidFill>
                  <a:srgbClr val="FF0000"/>
                </a:solidFill>
                <a:cs typeface="B Yekan" panose="00000400000000000000" pitchFamily="2" charset="-78"/>
              </a:rPr>
              <a:t>یافتن </a:t>
            </a:r>
            <a:r>
              <a:rPr lang="fa-IR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یک </a:t>
            </a:r>
            <a:r>
              <a:rPr lang="fa-IR" sz="1600" dirty="0" smtClean="0">
                <a:solidFill>
                  <a:srgbClr val="FF0000"/>
                </a:solidFill>
                <a:cs typeface="B Yekan" panose="00000400000000000000" pitchFamily="2" charset="-78"/>
              </a:rPr>
              <a:t>مدل کسب و کار</a:t>
            </a:r>
            <a:r>
              <a:rPr lang="fa-IR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 </a:t>
            </a:r>
            <a:r>
              <a:rPr lang="fa-IR" sz="1600" dirty="0" smtClean="0">
                <a:solidFill>
                  <a:srgbClr val="FF0000"/>
                </a:solidFill>
                <a:cs typeface="B Yekan" panose="00000400000000000000" pitchFamily="2" charset="-78"/>
              </a:rPr>
              <a:t>تکرار پذیر </a:t>
            </a:r>
            <a:r>
              <a:rPr lang="fa-IR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و </a:t>
            </a:r>
            <a:r>
              <a:rPr lang="fa-IR" sz="1600" dirty="0" smtClean="0">
                <a:solidFill>
                  <a:srgbClr val="FF0000"/>
                </a:solidFill>
                <a:cs typeface="B Yekan" panose="00000400000000000000" pitchFamily="2" charset="-78"/>
              </a:rPr>
              <a:t>مقیاس پذیر </a:t>
            </a:r>
            <a:r>
              <a:rPr lang="fa-IR" sz="1600" dirty="0" smtClean="0">
                <a:solidFill>
                  <a:srgbClr val="0070C0"/>
                </a:solidFill>
                <a:cs typeface="B Yekan" panose="00000400000000000000" pitchFamily="2" charset="-78"/>
              </a:rPr>
              <a:t>به وجود آمده است.</a:t>
            </a:r>
            <a:endParaRPr lang="fa-IR" sz="1600" dirty="0">
              <a:solidFill>
                <a:srgbClr val="0070C0"/>
              </a:solidFill>
              <a:cs typeface="B Yekan" panose="00000400000000000000" pitchFamily="2" charset="-78"/>
            </a:endParaRPr>
          </a:p>
          <a:p>
            <a:pPr algn="just" rtl="1"/>
            <a:endParaRPr lang="en-US" dirty="0" smtClean="0">
              <a:solidFill>
                <a:srgbClr val="0070C0"/>
              </a:solidFill>
              <a:cs typeface="B Yeka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33654" y="5238172"/>
            <a:ext cx="1586280" cy="1061743"/>
            <a:chOff x="5226868" y="5679961"/>
            <a:chExt cx="1586280" cy="10617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7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7440" y="4607004"/>
            <a:ext cx="905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solidFill>
                  <a:schemeClr val="tx2"/>
                </a:solidFill>
                <a:cs typeface="B Yekan" panose="00000400000000000000" pitchFamily="2" charset="-78"/>
              </a:rPr>
              <a:t>حدود </a:t>
            </a:r>
            <a:r>
              <a:rPr lang="fa-IR" dirty="0">
                <a:solidFill>
                  <a:schemeClr val="tx2"/>
                </a:solidFill>
                <a:cs typeface="B Yekan" panose="00000400000000000000" pitchFamily="2" charset="-78"/>
              </a:rPr>
              <a:t>۶۰ درصد استارت‌آپ‌ها در زیست‌بوم استارت‌آپی ایران در یک شهر یعنی </a:t>
            </a:r>
            <a:r>
              <a:rPr lang="fa-IR" dirty="0" smtClean="0">
                <a:solidFill>
                  <a:schemeClr val="tx2"/>
                </a:solidFill>
                <a:cs typeface="B Yekan" panose="00000400000000000000" pitchFamily="2" charset="-78"/>
              </a:rPr>
              <a:t>تهران</a:t>
            </a:r>
            <a:r>
              <a:rPr lang="fa-IR" dirty="0">
                <a:solidFill>
                  <a:schemeClr val="tx2"/>
                </a:solidFill>
                <a:cs typeface="B Yekan" panose="00000400000000000000" pitchFamily="2" charset="-78"/>
              </a:rPr>
              <a:t>، مستقر هستند </a:t>
            </a:r>
            <a:r>
              <a:rPr lang="fa-IR" dirty="0" smtClean="0">
                <a:solidFill>
                  <a:schemeClr val="tx2"/>
                </a:solidFill>
                <a:cs typeface="B Yekan" panose="00000400000000000000" pitchFamily="2" charset="-78"/>
              </a:rPr>
              <a:t>!!!</a:t>
            </a:r>
            <a:endParaRPr lang="fa-IR" dirty="0">
              <a:solidFill>
                <a:schemeClr val="tx2"/>
              </a:solidFill>
              <a:cs typeface="B Yek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827503"/>
            <a:ext cx="9137650" cy="342661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67396" y="5681609"/>
            <a:ext cx="1276469" cy="880733"/>
            <a:chOff x="5226868" y="5679961"/>
            <a:chExt cx="1586280" cy="10617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618819" y="6067883"/>
            <a:ext cx="7101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solidFill>
                  <a:srgbClr val="7030A0"/>
                </a:solidFill>
                <a:cs typeface="B Yekan" panose="00000400000000000000" pitchFamily="2" charset="-78"/>
              </a:rPr>
              <a:t>این پیمایش زیر نظر مرکز توانمندسازی و تسهیل‌گری کسب‌وکارهای نوپای فاوا  انجام یافته است. (95-96)</a:t>
            </a:r>
            <a:endParaRPr lang="fa-IR" sz="1400" dirty="0">
              <a:solidFill>
                <a:srgbClr val="7030A0"/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033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3580206" y="2043862"/>
            <a:ext cx="8704262" cy="31130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 </a:t>
            </a:r>
            <a:endParaRPr lang="fa-IR" sz="2400" dirty="0">
              <a:solidFill>
                <a:schemeClr val="accent4"/>
              </a:solidFill>
              <a:cs typeface="B Yek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854" y="359597"/>
            <a:ext cx="7043101" cy="598129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7396" y="5681609"/>
            <a:ext cx="1276469" cy="880733"/>
            <a:chOff x="5226868" y="5679961"/>
            <a:chExt cx="1586280" cy="10617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8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43" y="1164458"/>
            <a:ext cx="8572500" cy="34194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48978" y="5044612"/>
            <a:ext cx="1899144" cy="1271152"/>
            <a:chOff x="5226868" y="5679961"/>
            <a:chExt cx="1586280" cy="10617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233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67155" y="2116476"/>
            <a:ext cx="8674369" cy="30514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a-IR" sz="18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عوامل رشد یک جامعه استارت آپی چیست؟</a:t>
            </a:r>
            <a:br>
              <a:rPr lang="fa-IR" sz="18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800" spc="0" dirty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800" spc="0" dirty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8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8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800" spc="0" dirty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800" spc="0" dirty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8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8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8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8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8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8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800" spc="0" dirty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800" spc="0" dirty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8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8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8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8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800" dirty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800" dirty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8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80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8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80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8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 </a:t>
            </a:r>
            <a:endParaRPr lang="fa-IR" sz="1800" dirty="0">
              <a:solidFill>
                <a:schemeClr val="accent4"/>
              </a:solidFill>
              <a:cs typeface="B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1086" y="1306286"/>
            <a:ext cx="9071428" cy="461665"/>
          </a:xfrm>
          <a:prstGeom prst="rect">
            <a:avLst/>
          </a:prstGeom>
          <a:solidFill>
            <a:srgbClr val="29379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Eras Demi ITC" panose="020B0805030504020804" pitchFamily="34" charset="0"/>
                <a:ea typeface="Verdana" panose="020B0604030504040204" pitchFamily="34" charset="0"/>
              </a:rPr>
              <a:t>startup ecosystem</a:t>
            </a:r>
            <a:endParaRPr lang="fa-IR" sz="2400" dirty="0">
              <a:solidFill>
                <a:schemeClr val="bg1"/>
              </a:solidFill>
              <a:latin typeface="Eras Demi ITC" panose="020B08050305040208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17343" y="5636403"/>
            <a:ext cx="1586280" cy="1061743"/>
            <a:chOff x="5226868" y="5679961"/>
            <a:chExt cx="1586280" cy="10617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78" y="2790825"/>
            <a:ext cx="3256844" cy="21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80098" y="2270588"/>
            <a:ext cx="8668828" cy="27021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1</a:t>
            </a: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-</a:t>
            </a:r>
            <a:r>
              <a:rPr lang="fa-IR" sz="1600" spc="0" dirty="0" smtClean="0">
                <a:solidFill>
                  <a:srgbClr val="7030A0"/>
                </a:solidFill>
                <a:cs typeface="B Yekan" panose="00000400000000000000" pitchFamily="2" charset="-78"/>
              </a:rPr>
              <a:t> کارآفرینان </a:t>
            </a: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باید </a:t>
            </a:r>
            <a:r>
              <a:rPr lang="fa-IR" sz="1600" spc="0" dirty="0" smtClean="0">
                <a:solidFill>
                  <a:srgbClr val="7030A0"/>
                </a:solidFill>
                <a:cs typeface="B Yekan" panose="00000400000000000000" pitchFamily="2" charset="-78"/>
              </a:rPr>
              <a:t>رهبران </a:t>
            </a: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جامعه </a:t>
            </a:r>
            <a:r>
              <a:rPr lang="fa-IR" sz="1600" spc="0" dirty="0">
                <a:solidFill>
                  <a:schemeClr val="accent4"/>
                </a:solidFill>
                <a:cs typeface="B Yekan" panose="00000400000000000000" pitchFamily="2" charset="-78"/>
              </a:rPr>
              <a:t>استارت آپی  </a:t>
            </a: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باشند.</a:t>
            </a:r>
            <a:b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2- رهبران باید </a:t>
            </a:r>
            <a:r>
              <a:rPr lang="fa-IR" sz="1600" spc="0" dirty="0" smtClean="0">
                <a:solidFill>
                  <a:srgbClr val="7030A0"/>
                </a:solidFill>
                <a:cs typeface="B Yekan" panose="00000400000000000000" pitchFamily="2" charset="-78"/>
              </a:rPr>
              <a:t>تعهد طولانی مدت </a:t>
            </a: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داشته باشند.</a:t>
            </a:r>
            <a:b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3- افراد که تمایل دارند باید بتواند در آن </a:t>
            </a:r>
            <a:r>
              <a:rPr lang="fa-IR" sz="1600" spc="0" dirty="0" smtClean="0">
                <a:solidFill>
                  <a:srgbClr val="7030A0"/>
                </a:solidFill>
                <a:cs typeface="B Yekan" panose="00000400000000000000" pitchFamily="2" charset="-78"/>
              </a:rPr>
              <a:t>مشارکت</a:t>
            </a: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 کند.</a:t>
            </a:r>
            <a:b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4- جامعه </a:t>
            </a:r>
            <a:r>
              <a:rPr lang="fa-IR" sz="1600" spc="0" dirty="0">
                <a:solidFill>
                  <a:schemeClr val="accent4"/>
                </a:solidFill>
                <a:cs typeface="B Yekan" panose="00000400000000000000" pitchFamily="2" charset="-78"/>
              </a:rPr>
              <a:t>استارت آپی  </a:t>
            </a: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باید </a:t>
            </a:r>
            <a:r>
              <a:rPr lang="fa-IR" sz="1600" spc="0" dirty="0" smtClean="0">
                <a:solidFill>
                  <a:srgbClr val="7030A0"/>
                </a:solidFill>
                <a:cs typeface="B Yekan" panose="00000400000000000000" pitchFamily="2" charset="-78"/>
              </a:rPr>
              <a:t>فعالیت های مستمر </a:t>
            </a: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و با </a:t>
            </a:r>
            <a:r>
              <a:rPr lang="fa-IR" sz="1600" spc="0" dirty="0" smtClean="0">
                <a:solidFill>
                  <a:srgbClr val="7030A0"/>
                </a:solidFill>
                <a:cs typeface="B Yekan" panose="00000400000000000000" pitchFamily="2" charset="-78"/>
              </a:rPr>
              <a:t>همکاری تمام اعضایش </a:t>
            </a:r>
            <a:r>
              <a:rPr lang="fa-IR" sz="1600" spc="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داشته باشد.</a:t>
            </a:r>
            <a: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160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24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/>
            </a:r>
            <a:br>
              <a:rPr lang="fa-IR" sz="2400" dirty="0" smtClean="0">
                <a:solidFill>
                  <a:schemeClr val="accent4"/>
                </a:solidFill>
                <a:cs typeface="B Yekan" panose="00000400000000000000" pitchFamily="2" charset="-78"/>
              </a:rPr>
            </a:br>
            <a:r>
              <a:rPr lang="fa-IR" sz="24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 </a:t>
            </a:r>
            <a:endParaRPr lang="fa-IR" sz="2400" dirty="0">
              <a:solidFill>
                <a:schemeClr val="accent4"/>
              </a:solidFill>
              <a:cs typeface="B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1086" y="1306286"/>
            <a:ext cx="9043215" cy="461665"/>
          </a:xfrm>
          <a:prstGeom prst="rect">
            <a:avLst/>
          </a:prstGeom>
          <a:solidFill>
            <a:srgbClr val="29379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Eras Demi ITC" panose="020B0805030504020804" pitchFamily="34" charset="0"/>
                <a:ea typeface="Verdana" panose="020B0604030504040204" pitchFamily="34" charset="0"/>
              </a:rPr>
              <a:t>startup ecosystem</a:t>
            </a:r>
            <a:endParaRPr lang="fa-IR" sz="2400" dirty="0">
              <a:solidFill>
                <a:schemeClr val="bg1"/>
              </a:solidFill>
              <a:latin typeface="Eras Demi ITC" panose="020B08050305040208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26868" y="5679961"/>
            <a:ext cx="1586280" cy="1061743"/>
            <a:chOff x="5226868" y="5679961"/>
            <a:chExt cx="1586280" cy="10617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25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13" y="2250041"/>
            <a:ext cx="3616504" cy="2650732"/>
          </a:xfrm>
        </p:spPr>
        <p:txBody>
          <a:bodyPr>
            <a:noAutofit/>
          </a:bodyPr>
          <a:lstStyle/>
          <a:p>
            <a:pPr defTabSz="972000">
              <a:lnSpc>
                <a:spcPct val="150000"/>
              </a:lnSpc>
              <a:spcBef>
                <a:spcPts val="0"/>
              </a:spcBef>
            </a:pPr>
            <a:r>
              <a:rPr lang="fa-IR" sz="16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استارت آپ ها </a:t>
            </a:r>
            <a:br>
              <a:rPr lang="fa-IR" sz="16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</a:br>
            <a:r>
              <a:rPr lang="fa-IR" sz="1600" dirty="0">
                <a:solidFill>
                  <a:schemeClr val="accent4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دانشگاه ها</a:t>
            </a:r>
            <a:br>
              <a:rPr lang="fa-IR" sz="1600" dirty="0">
                <a:solidFill>
                  <a:schemeClr val="accent4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</a:br>
            <a:r>
              <a:rPr lang="fa-IR" sz="16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B Yekan" panose="00000400000000000000" pitchFamily="2" charset="-78"/>
              </a:rPr>
              <a:t>سرمایه گذارن</a:t>
            </a:r>
            <a:br>
              <a:rPr lang="fa-IR" sz="16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B Yekan" panose="00000400000000000000" pitchFamily="2" charset="-78"/>
              </a:rPr>
            </a:br>
            <a:r>
              <a:rPr lang="fa-IR" sz="1600" dirty="0">
                <a:solidFill>
                  <a:srgbClr val="000000">
                    <a:lumMod val="85000"/>
                    <a:lumOff val="15000"/>
                  </a:srgbClr>
                </a:solidFill>
                <a:cs typeface="B Yekan" panose="00000400000000000000" pitchFamily="2" charset="-78"/>
              </a:rPr>
              <a:t>شرکت های </a:t>
            </a:r>
            <a:r>
              <a:rPr lang="fa-IR" sz="16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B Yekan" panose="00000400000000000000" pitchFamily="2" charset="-78"/>
              </a:rPr>
              <a:t>بزرگ</a:t>
            </a:r>
            <a:br>
              <a:rPr lang="fa-IR" sz="16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B Yekan" panose="00000400000000000000" pitchFamily="2" charset="-78"/>
              </a:rPr>
            </a:br>
            <a:r>
              <a:rPr lang="fa-IR" sz="1600" dirty="0">
                <a:solidFill>
                  <a:schemeClr val="accent4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دولت و سازمان های </a:t>
            </a:r>
            <a:r>
              <a:rPr lang="fa-IR" sz="16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حامی</a:t>
            </a:r>
            <a:r>
              <a:rPr lang="fa-IR" sz="16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B Yekan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B Yekan" panose="00000400000000000000" pitchFamily="2" charset="-78"/>
              </a:rPr>
            </a:br>
            <a:r>
              <a:rPr lang="fa-IR" sz="1600" dirty="0">
                <a:solidFill>
                  <a:srgbClr val="000000">
                    <a:lumMod val="85000"/>
                    <a:lumOff val="15000"/>
                  </a:srgbClr>
                </a:solidFill>
                <a:cs typeface="B Yekan" panose="00000400000000000000" pitchFamily="2" charset="-78"/>
              </a:rPr>
              <a:t>ارائه دهنگان خدمات (مشاوران، منتورها، کوچ ها)</a:t>
            </a:r>
            <a:r>
              <a:rPr lang="fa-IR" sz="16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/>
            </a:r>
            <a:br>
              <a:rPr lang="fa-IR" sz="16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</a:br>
            <a:r>
              <a:rPr lang="fa-IR" sz="16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مراکز نوآوری </a:t>
            </a:r>
            <a:r>
              <a:rPr lang="fa-IR" sz="1600" dirty="0">
                <a:solidFill>
                  <a:schemeClr val="accent4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-  مراکز رشد - شتاب دهنده </a:t>
            </a:r>
            <a:r>
              <a:rPr lang="fa-IR" sz="16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ها</a:t>
            </a:r>
            <a:endParaRPr lang="fa-IR" sz="1600" dirty="0">
              <a:solidFill>
                <a:schemeClr val="accent4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8634" y="1740662"/>
            <a:ext cx="29178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chemeClr val="accent4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اعضای </a:t>
            </a:r>
            <a:r>
              <a:rPr lang="fa-IR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اکوسیستم استارت آپی</a:t>
            </a:r>
            <a:endParaRPr lang="fa-IR" dirty="0">
              <a:cs typeface="B Yekan" panose="000004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6386" y="387009"/>
            <a:ext cx="7218533" cy="61302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72010" y="5455546"/>
            <a:ext cx="1586280" cy="1061743"/>
            <a:chOff x="5226868" y="5679961"/>
            <a:chExt cx="1586280" cy="10617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53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43948" y="2034283"/>
            <a:ext cx="8705191" cy="311307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 </a:t>
            </a:r>
            <a:endParaRPr lang="fa-IR" sz="2400" dirty="0">
              <a:solidFill>
                <a:schemeClr val="accent4"/>
              </a:solidFill>
              <a:cs typeface="B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1086" y="1306286"/>
            <a:ext cx="9043215" cy="461665"/>
          </a:xfrm>
          <a:prstGeom prst="rect">
            <a:avLst/>
          </a:prstGeom>
          <a:solidFill>
            <a:srgbClr val="29379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Eras Demi ITC" panose="020B0805030504020804" pitchFamily="34" charset="0"/>
                <a:ea typeface="Verdana" panose="020B0604030504040204" pitchFamily="34" charset="0"/>
              </a:rPr>
              <a:t>startup ecosystem</a:t>
            </a:r>
            <a:endParaRPr lang="fa-IR" sz="2400" dirty="0">
              <a:solidFill>
                <a:schemeClr val="bg1"/>
              </a:solidFill>
              <a:latin typeface="Eras Demi ITC" panose="020B08050305040208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47" y="2122412"/>
            <a:ext cx="2382545" cy="2440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6597" y="4563381"/>
            <a:ext cx="77812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Venture Capitals                    Angel Investors                   Crowdfunding</a:t>
            </a:r>
            <a:endParaRPr lang="fa-IR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830" y="2270875"/>
            <a:ext cx="2145184" cy="2144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97" y="2283199"/>
            <a:ext cx="2002896" cy="200289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26868" y="5679961"/>
            <a:ext cx="1586280" cy="1061743"/>
            <a:chOff x="5226868" y="5679961"/>
            <a:chExt cx="1586280" cy="106174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5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2" y="765042"/>
            <a:ext cx="7559055" cy="53279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886" y="5796257"/>
            <a:ext cx="1586280" cy="1061743"/>
            <a:chOff x="5226868" y="5679961"/>
            <a:chExt cx="1586280" cy="10617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1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10" y="3437750"/>
            <a:ext cx="4900773" cy="3327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067" y="-113017"/>
            <a:ext cx="9042811" cy="57873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4176" y="5796257"/>
            <a:ext cx="1586280" cy="1061743"/>
            <a:chOff x="5226868" y="5679961"/>
            <a:chExt cx="1586280" cy="10617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68" y="5679961"/>
              <a:ext cx="919932" cy="106174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6" y="5679961"/>
              <a:ext cx="529922" cy="9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36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Custom 4">
      <a:dk1>
        <a:srgbClr val="FFFF00"/>
      </a:dk1>
      <a:lt1>
        <a:srgbClr val="FFFFFF"/>
      </a:lt1>
      <a:dk2>
        <a:srgbClr val="000000"/>
      </a:dk2>
      <a:lt2>
        <a:srgbClr val="969696"/>
      </a:lt2>
      <a:accent1>
        <a:srgbClr val="FFFF00"/>
      </a:accent1>
      <a:accent2>
        <a:srgbClr val="FFFF00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00B0F0"/>
      </a:hlink>
      <a:folHlink>
        <a:srgbClr val="002060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965</TotalTime>
  <Words>929</Words>
  <Application>Microsoft Office PowerPoint</Application>
  <PresentationFormat>Widescreen</PresentationFormat>
  <Paragraphs>65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2  Arshia</vt:lpstr>
      <vt:lpstr>2  Yekan</vt:lpstr>
      <vt:lpstr>Arial</vt:lpstr>
      <vt:lpstr>Arial Rounded MT Bold</vt:lpstr>
      <vt:lpstr>B Nazanin</vt:lpstr>
      <vt:lpstr>B Yekan</vt:lpstr>
      <vt:lpstr>Calibri</vt:lpstr>
      <vt:lpstr>Calibri Light</vt:lpstr>
      <vt:lpstr>Eras Demi ITC</vt:lpstr>
      <vt:lpstr>Rockwell</vt:lpstr>
      <vt:lpstr>Tahoma</vt:lpstr>
      <vt:lpstr>Times New Roman</vt:lpstr>
      <vt:lpstr>Verdana</vt:lpstr>
      <vt:lpstr>Wingdings</vt:lpstr>
      <vt:lpstr>Atlas</vt:lpstr>
      <vt:lpstr>PowerPoint Presentation</vt:lpstr>
      <vt:lpstr>What is a start up?</vt:lpstr>
      <vt:lpstr>PowerPoint Presentation</vt:lpstr>
      <vt:lpstr>عوامل رشد یک جامعه استارت آپی چیست؟              </vt:lpstr>
      <vt:lpstr>1- کارآفرینان باید رهبران جامعه استارت آپی  باشند.  2- رهبران باید تعهد طولانی مدت داشته باشند.  3- افراد که تمایل دارند باید بتواند در آن مشارکت کند.  4- جامعه استارت آپی  باید فعالیت های مستمر و با همکاری تمام اعضایش داشته باشد.   </vt:lpstr>
      <vt:lpstr>استارت آپ ها  دانشگاه ها سرمایه گذارن شرکت های بزرگ دولت و سازمان های حامی ارائه دهنگان خدمات (مشاوران، منتورها، کوچ ها) مراکز نوآوری -  مراکز رشد - شتاب دهنده ها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معیارهای ارزیابی استارتاپ توسط سرمایه گذاران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109</cp:revision>
  <dcterms:created xsi:type="dcterms:W3CDTF">2017-10-17T13:57:31Z</dcterms:created>
  <dcterms:modified xsi:type="dcterms:W3CDTF">2018-07-30T12:46:55Z</dcterms:modified>
</cp:coreProperties>
</file>